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2"/>
  </p:notesMasterIdLst>
  <p:sldIdLst>
    <p:sldId id="305" r:id="rId2"/>
    <p:sldId id="309" r:id="rId3"/>
    <p:sldId id="310" r:id="rId4"/>
    <p:sldId id="311" r:id="rId5"/>
    <p:sldId id="312" r:id="rId6"/>
    <p:sldId id="306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CC"/>
    <a:srgbClr val="D87A51"/>
    <a:srgbClr val="A5A5A5"/>
    <a:srgbClr val="C48170"/>
    <a:srgbClr val="B49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A22BC-AA6B-46C6-93E8-08615A5FD952}" v="1" dt="2022-02-23T14:52:07.753"/>
    <p1510:client id="{DB451C6E-266C-415E-9311-625931D898E2}" v="108" dt="2022-02-11T07:43:05.853"/>
    <p1510:client id="{E81EEFDB-AB0D-48D0-942B-1B5037500096}" v="26" dt="2022-02-11T07:55:17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8686" autoAdjust="0"/>
  </p:normalViewPr>
  <p:slideViewPr>
    <p:cSldViewPr snapToGrid="0">
      <p:cViewPr varScale="1">
        <p:scale>
          <a:sx n="72" d="100"/>
          <a:sy n="72" d="100"/>
        </p:scale>
        <p:origin x="7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B5480-CC8F-4A8A-8C80-A5261FD16743}" type="datetimeFigureOut">
              <a:rPr lang="it-IT" smtClean="0"/>
              <a:pPr/>
              <a:t>09/08/2022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A8CA1-C1B5-4923-843A-619813D64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0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7AFF5-3429-44B2-92E6-365786F9CE7F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97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69AE-CBD7-49F5-8285-D91EC1ABD883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56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7DEBC-4A66-4DAD-B1BC-5E355C7A9092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36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6A167-8FCC-4457-A1DF-09CDE8B86C9C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82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4239-1FAD-4661-B8AB-1B48E2D4B09B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59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6C04-1E6C-4AFA-A990-0FF5C01BCA3E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07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FA8F7-1E8C-468A-BB19-3C48635F9630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46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83B64-E8F3-4900-B5DC-514D7AFC6821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67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5963-4D41-4022-A64B-5727547FAB66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91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025EA5-AF46-4553-A243-9C7779F6C410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09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2728-530D-4F67-9EC6-E885910D78F6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95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E05585-88F0-4052-8560-545F3013385E}" type="datetime1">
              <a:rPr lang="it-IT" smtClean="0"/>
              <a:pPr/>
              <a:t>09/08/2022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0F30E9-9F91-4DCC-8098-ACD79C9C26D0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04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ilse.filse@pec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tangolo 3"/>
          <p:cNvSpPr/>
          <p:nvPr/>
        </p:nvSpPr>
        <p:spPr>
          <a:xfrm>
            <a:off x="1221048" y="2093374"/>
            <a:ext cx="95762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 smtClean="0">
                <a:solidFill>
                  <a:srgbClr val="0033CC"/>
                </a:solidFill>
                <a:latin typeface="+mj-lt"/>
              </a:rPr>
              <a:t>ASSESSORATO AL TURISMO</a:t>
            </a:r>
            <a:endParaRPr lang="it-IT" sz="4400" b="1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912562" y="2968832"/>
            <a:ext cx="8193232" cy="2677656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bg1"/>
                </a:solidFill>
              </a:rPr>
              <a:t>FONDO UNICO NAZIONALE </a:t>
            </a:r>
          </a:p>
          <a:p>
            <a:pPr algn="ctr"/>
            <a:r>
              <a:rPr lang="it-IT" sz="3600" b="1" dirty="0" smtClean="0">
                <a:solidFill>
                  <a:schemeClr val="bg1"/>
                </a:solidFill>
              </a:rPr>
              <a:t>PER IL TURISMO</a:t>
            </a:r>
          </a:p>
          <a:p>
            <a:pPr algn="ctr"/>
            <a:r>
              <a:rPr lang="it-IT" sz="3200" b="1" i="1" dirty="0">
                <a:solidFill>
                  <a:schemeClr val="bg1"/>
                </a:solidFill>
              </a:rPr>
              <a:t>p</a:t>
            </a:r>
            <a:r>
              <a:rPr lang="it-IT" sz="3200" b="1" i="1" dirty="0" smtClean="0">
                <a:solidFill>
                  <a:schemeClr val="bg1"/>
                </a:solidFill>
              </a:rPr>
              <a:t>arte corrente</a:t>
            </a:r>
          </a:p>
          <a:p>
            <a:pPr algn="ctr"/>
            <a:endParaRPr lang="it-IT" sz="3200" b="1" i="1" dirty="0">
              <a:solidFill>
                <a:schemeClr val="bg1"/>
              </a:solidFill>
            </a:endParaRPr>
          </a:p>
          <a:p>
            <a:pPr algn="ctr"/>
            <a:r>
              <a:rPr lang="it-IT" sz="3200" b="1" dirty="0" smtClean="0">
                <a:solidFill>
                  <a:schemeClr val="bg1"/>
                </a:solidFill>
                <a:cs typeface="Calibri Light" panose="020F0302020204030204" pitchFamily="34" charset="0"/>
              </a:rPr>
              <a:t>REGIONE LIGURIA</a:t>
            </a:r>
            <a:endParaRPr lang="it-IT" sz="4800" b="1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3" name="Elaborazione 2"/>
          <p:cNvSpPr/>
          <p:nvPr/>
        </p:nvSpPr>
        <p:spPr>
          <a:xfrm>
            <a:off x="0" y="6280030"/>
            <a:ext cx="12192000" cy="577969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95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MODALITA’ DI PARTECIPAZIONE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784225" y="1845733"/>
            <a:ext cx="10371455" cy="4277975"/>
          </a:xfrm>
          <a:solidFill>
            <a:srgbClr val="0033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1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dirty="0" smtClean="0">
                <a:solidFill>
                  <a:schemeClr val="bg1"/>
                </a:solidFill>
              </a:rPr>
              <a:t>  La </a:t>
            </a:r>
            <a:r>
              <a:rPr lang="it-IT" sz="1800" dirty="0">
                <a:solidFill>
                  <a:schemeClr val="bg1"/>
                </a:solidFill>
              </a:rPr>
              <a:t>domanda deve essere inviata esclusivamente </a:t>
            </a:r>
            <a:r>
              <a:rPr lang="it-IT" sz="1800" dirty="0" smtClean="0">
                <a:solidFill>
                  <a:schemeClr val="bg1"/>
                </a:solidFill>
              </a:rPr>
              <a:t>all'indirizzo </a:t>
            </a:r>
            <a:r>
              <a:rPr lang="it-IT" sz="1800" b="1" dirty="0" smtClean="0">
                <a:solidFill>
                  <a:schemeClr val="bg1"/>
                </a:solidFill>
              </a:rPr>
              <a:t>PEC:</a:t>
            </a:r>
            <a:r>
              <a:rPr lang="it-IT" sz="1800" dirty="0" smtClean="0">
                <a:solidFill>
                  <a:schemeClr val="bg1"/>
                </a:solidFill>
              </a:rPr>
              <a:t> </a:t>
            </a:r>
            <a:r>
              <a:rPr lang="it-IT" sz="1800" b="1" dirty="0" smtClean="0">
                <a:solidFill>
                  <a:schemeClr val="bg1"/>
                </a:solidFill>
                <a:hlinkClick r:id="rId4"/>
              </a:rPr>
              <a:t>filse.filse@pec.it</a:t>
            </a:r>
            <a:endParaRPr lang="it-IT" sz="1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dirty="0">
                <a:solidFill>
                  <a:schemeClr val="bg1"/>
                </a:solidFill>
              </a:rPr>
              <a:t> </a:t>
            </a:r>
            <a:r>
              <a:rPr lang="it-IT" sz="1800" b="1" dirty="0" smtClean="0">
                <a:solidFill>
                  <a:schemeClr val="bg1"/>
                </a:solidFill>
              </a:rPr>
              <a:t> i</a:t>
            </a:r>
            <a:r>
              <a:rPr lang="it-IT" sz="1800" b="1" dirty="0" smtClean="0">
                <a:solidFill>
                  <a:schemeClr val="bg1"/>
                </a:solidFill>
              </a:rPr>
              <a:t>ndicando </a:t>
            </a:r>
            <a:r>
              <a:rPr lang="it-IT" sz="1800" b="1" dirty="0">
                <a:solidFill>
                  <a:schemeClr val="bg1"/>
                </a:solidFill>
              </a:rPr>
              <a:t>nell’oggetto “F.U.T – Avviso pubblico Interventi Infrastrutture turistiche”. </a:t>
            </a:r>
            <a:endParaRPr lang="it-IT" sz="1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t-IT" sz="1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i="1" dirty="0">
                <a:solidFill>
                  <a:schemeClr val="bg1"/>
                </a:solidFill>
              </a:rPr>
              <a:t> </a:t>
            </a:r>
            <a:r>
              <a:rPr lang="it-IT" sz="1800" i="1" dirty="0" smtClean="0">
                <a:solidFill>
                  <a:schemeClr val="bg1"/>
                </a:solidFill>
              </a:rPr>
              <a:t>(</a:t>
            </a:r>
            <a:r>
              <a:rPr lang="it-IT" sz="1800" i="1" dirty="0" smtClean="0">
                <a:solidFill>
                  <a:schemeClr val="bg1"/>
                </a:solidFill>
              </a:rPr>
              <a:t>Ciascun </a:t>
            </a:r>
            <a:r>
              <a:rPr lang="it-IT" sz="1800" i="1" dirty="0">
                <a:solidFill>
                  <a:schemeClr val="bg1"/>
                </a:solidFill>
              </a:rPr>
              <a:t>soggetto richiedente può presentare una sola manifestazione di </a:t>
            </a:r>
            <a:r>
              <a:rPr lang="it-IT" sz="1800" i="1" dirty="0" smtClean="0">
                <a:solidFill>
                  <a:schemeClr val="bg1"/>
                </a:solidFill>
              </a:rPr>
              <a:t>interesse)</a:t>
            </a:r>
          </a:p>
          <a:p>
            <a:pPr marL="0" indent="0">
              <a:buNone/>
            </a:pPr>
            <a:endParaRPr lang="it-IT" sz="18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i="1" dirty="0">
                <a:solidFill>
                  <a:schemeClr val="bg1"/>
                </a:solidFill>
              </a:rPr>
              <a:t> </a:t>
            </a:r>
            <a:r>
              <a:rPr lang="it-IT" sz="1800" b="1" i="1" dirty="0" smtClean="0">
                <a:solidFill>
                  <a:schemeClr val="bg1"/>
                </a:solidFill>
              </a:rPr>
              <a:t>Il </a:t>
            </a:r>
            <a:r>
              <a:rPr lang="it-IT" sz="1800" b="1" i="1" dirty="0" smtClean="0">
                <a:solidFill>
                  <a:schemeClr val="bg1"/>
                </a:solidFill>
              </a:rPr>
              <a:t> </a:t>
            </a:r>
            <a:r>
              <a:rPr lang="it-IT" sz="1800" b="1" i="1" dirty="0">
                <a:solidFill>
                  <a:schemeClr val="bg1"/>
                </a:solidFill>
              </a:rPr>
              <a:t>presente Avviso </a:t>
            </a:r>
            <a:r>
              <a:rPr lang="it-IT" sz="1800" b="1" i="1" dirty="0" smtClean="0">
                <a:solidFill>
                  <a:schemeClr val="bg1"/>
                </a:solidFill>
              </a:rPr>
              <a:t>sarà </a:t>
            </a:r>
            <a:r>
              <a:rPr lang="it-IT" sz="1800" b="1" i="1" dirty="0">
                <a:solidFill>
                  <a:schemeClr val="bg1"/>
                </a:solidFill>
              </a:rPr>
              <a:t>pubblicato sul sito di Regione Liguria nella apposita sezione “Bandi e Avvisi</a:t>
            </a:r>
            <a:r>
              <a:rPr lang="it-IT" sz="1800" b="1" i="1" dirty="0" smtClean="0">
                <a:solidFill>
                  <a:schemeClr val="bg1"/>
                </a:solidFill>
              </a:rPr>
              <a:t>” a </a:t>
            </a:r>
            <a:r>
              <a:rPr lang="it-IT" sz="1800" b="1" i="1" dirty="0" smtClean="0">
                <a:solidFill>
                  <a:schemeClr val="bg1"/>
                </a:solidFill>
              </a:rPr>
              <a:t>   partire </a:t>
            </a:r>
            <a:r>
              <a:rPr lang="it-IT" sz="1800" b="1" i="1" dirty="0" smtClean="0">
                <a:solidFill>
                  <a:schemeClr val="bg1"/>
                </a:solidFill>
              </a:rPr>
              <a:t>dal giorno: 11/08/2022 alle ore 10.00.</a:t>
            </a:r>
          </a:p>
          <a:p>
            <a:pPr marL="0" indent="0">
              <a:buNone/>
            </a:pPr>
            <a:endParaRPr lang="it-IT" sz="18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i="1" dirty="0">
                <a:solidFill>
                  <a:schemeClr val="bg1"/>
                </a:solidFill>
              </a:rPr>
              <a:t> </a:t>
            </a:r>
            <a:r>
              <a:rPr lang="it-IT" sz="1800" b="1" i="1" dirty="0">
                <a:solidFill>
                  <a:schemeClr val="bg1"/>
                </a:solidFill>
              </a:rPr>
              <a:t> </a:t>
            </a:r>
            <a:r>
              <a:rPr lang="it-IT" sz="1800" b="1" i="1" dirty="0" smtClean="0">
                <a:solidFill>
                  <a:schemeClr val="bg1"/>
                </a:solidFill>
              </a:rPr>
              <a:t>L</a:t>
            </a:r>
            <a:r>
              <a:rPr lang="it-IT" sz="1800" b="1" i="1" dirty="0" smtClean="0">
                <a:solidFill>
                  <a:schemeClr val="bg1"/>
                </a:solidFill>
              </a:rPr>
              <a:t>e </a:t>
            </a:r>
            <a:r>
              <a:rPr lang="it-IT" sz="1800" b="1" i="1" dirty="0">
                <a:solidFill>
                  <a:schemeClr val="bg1"/>
                </a:solidFill>
              </a:rPr>
              <a:t>proposte progettuali dovranno essere presentate entro e non oltre il </a:t>
            </a:r>
            <a:r>
              <a:rPr lang="it-IT" sz="1800" b="1" i="1" dirty="0" smtClean="0">
                <a:solidFill>
                  <a:schemeClr val="bg1"/>
                </a:solidFill>
              </a:rPr>
              <a:t>2 settembre 2022.</a:t>
            </a:r>
            <a:endParaRPr lang="it-IT" sz="18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i="1" dirty="0" smtClean="0">
                <a:solidFill>
                  <a:schemeClr val="accent2">
                    <a:lumMod val="50000"/>
                  </a:schemeClr>
                </a:solidFill>
              </a:rPr>
              <a:t>p</a:t>
            </a:r>
            <a:endParaRPr lang="it-IT" sz="1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6331789"/>
            <a:ext cx="12192000" cy="5262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27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rgbClr val="0033CC"/>
                </a:solidFill>
              </a:rPr>
              <a:t>DESTINATARI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  <a:ln>
            <a:solidFill>
              <a:srgbClr val="0033CC"/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18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it-IT" sz="1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>
                <a:solidFill>
                  <a:schemeClr val="bg1"/>
                </a:solidFill>
              </a:rPr>
              <a:t> </a:t>
            </a:r>
            <a:r>
              <a:rPr lang="it-IT" sz="1800" b="1" dirty="0" smtClean="0">
                <a:solidFill>
                  <a:schemeClr val="bg1"/>
                </a:solidFill>
              </a:rPr>
              <a:t> Amministrazioni </a:t>
            </a:r>
            <a:r>
              <a:rPr lang="it-IT" sz="1800" b="1" dirty="0">
                <a:solidFill>
                  <a:schemeClr val="bg1"/>
                </a:solidFill>
              </a:rPr>
              <a:t>territoriali (Regioni, enti locali, unioni di comuni, comunità </a:t>
            </a:r>
            <a:r>
              <a:rPr lang="it-IT" sz="1800" b="1" dirty="0" smtClean="0">
                <a:solidFill>
                  <a:schemeClr val="bg1"/>
                </a:solidFill>
              </a:rPr>
              <a:t>montane..)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Istituzioni </a:t>
            </a:r>
            <a:r>
              <a:rPr lang="it-IT" sz="1800" b="1" dirty="0">
                <a:solidFill>
                  <a:schemeClr val="bg1"/>
                </a:solidFill>
              </a:rPr>
              <a:t>culturali ed universitarie;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Associazioni </a:t>
            </a:r>
            <a:r>
              <a:rPr lang="it-IT" sz="1800" b="1" dirty="0">
                <a:solidFill>
                  <a:schemeClr val="bg1"/>
                </a:solidFill>
              </a:rPr>
              <a:t>e fondazioni;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Enti </a:t>
            </a:r>
            <a:r>
              <a:rPr lang="it-IT" sz="1800" b="1" dirty="0">
                <a:solidFill>
                  <a:schemeClr val="bg1"/>
                </a:solidFill>
              </a:rPr>
              <a:t>del terzo settore;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Comitati </a:t>
            </a:r>
            <a:r>
              <a:rPr lang="it-IT" sz="1800" b="1" dirty="0">
                <a:solidFill>
                  <a:schemeClr val="bg1"/>
                </a:solidFill>
              </a:rPr>
              <a:t>formalmente costituiti;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Soggetti </a:t>
            </a:r>
            <a:r>
              <a:rPr lang="it-IT" sz="1800" b="1" dirty="0">
                <a:solidFill>
                  <a:schemeClr val="bg1"/>
                </a:solidFill>
              </a:rPr>
              <a:t>in partenariato pubblico-privato;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Istituti </a:t>
            </a:r>
            <a:r>
              <a:rPr lang="it-IT" sz="1800" b="1" dirty="0">
                <a:solidFill>
                  <a:schemeClr val="bg1"/>
                </a:solidFill>
              </a:rPr>
              <a:t>religiosi ed enti di culto.</a:t>
            </a:r>
          </a:p>
          <a:p>
            <a:r>
              <a:rPr lang="it-IT" i="1" dirty="0">
                <a:solidFill>
                  <a:schemeClr val="bg1"/>
                </a:solidFill>
              </a:rPr>
              <a:t>(La domanda di contributo deve essere presentata dall’Amministrazione pubblica coinvolta nel finanziamento </a:t>
            </a:r>
            <a:r>
              <a:rPr lang="it-IT" i="1" dirty="0" smtClean="0">
                <a:solidFill>
                  <a:schemeClr val="bg1"/>
                </a:solidFill>
              </a:rPr>
              <a:t>dell’iniziativa)</a:t>
            </a:r>
            <a:endParaRPr lang="it-IT" i="1" dirty="0">
              <a:solidFill>
                <a:schemeClr val="bg1"/>
              </a:solidFill>
            </a:endParaRPr>
          </a:p>
        </p:txBody>
      </p:sp>
      <p:sp>
        <p:nvSpPr>
          <p:cNvPr id="3" name="Elaborazione 2"/>
          <p:cNvSpPr/>
          <p:nvPr/>
        </p:nvSpPr>
        <p:spPr>
          <a:xfrm>
            <a:off x="0" y="6331789"/>
            <a:ext cx="12192000" cy="526211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71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INTERVENTI AMMESSI 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sz="1800" b="1" dirty="0" smtClean="0">
                <a:solidFill>
                  <a:schemeClr val="bg1"/>
                </a:solidFill>
              </a:rPr>
              <a:t>celebrazioni </a:t>
            </a:r>
            <a:r>
              <a:rPr lang="it-IT" sz="1800" b="1" dirty="0">
                <a:solidFill>
                  <a:schemeClr val="bg1"/>
                </a:solidFill>
              </a:rPr>
              <a:t>o ricorrenze nelle città;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</a:t>
            </a:r>
            <a:r>
              <a:rPr lang="it-IT" sz="1800" b="1" dirty="0">
                <a:solidFill>
                  <a:schemeClr val="bg1"/>
                </a:solidFill>
              </a:rPr>
              <a:t>iniziative sinergiche con i grandi eventi in programma sul territorio nazionale;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</a:t>
            </a:r>
            <a:r>
              <a:rPr lang="it-IT" sz="1800" b="1" dirty="0">
                <a:solidFill>
                  <a:schemeClr val="bg1"/>
                </a:solidFill>
              </a:rPr>
              <a:t>eventi del settore congressuale e fieristico, sempre nell’ottica della sostenibilità;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prodotti </a:t>
            </a:r>
            <a:r>
              <a:rPr lang="it-IT" sz="1800" b="1" dirty="0">
                <a:solidFill>
                  <a:schemeClr val="bg1"/>
                </a:solidFill>
              </a:rPr>
              <a:t>di promozione digitale;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manifestazioni </a:t>
            </a:r>
            <a:r>
              <a:rPr lang="it-IT" sz="1800" b="1" dirty="0">
                <a:solidFill>
                  <a:schemeClr val="bg1"/>
                </a:solidFill>
              </a:rPr>
              <a:t>popolari e tradizionali;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eventi </a:t>
            </a:r>
            <a:r>
              <a:rPr lang="it-IT" sz="1800" b="1" dirty="0">
                <a:solidFill>
                  <a:schemeClr val="bg1"/>
                </a:solidFill>
              </a:rPr>
              <a:t>natalizi, mostre e presepi</a:t>
            </a:r>
            <a:r>
              <a:rPr lang="it-IT" sz="18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it-IT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i="1" dirty="0" smtClean="0">
                <a:solidFill>
                  <a:schemeClr val="bg1"/>
                </a:solidFill>
              </a:rPr>
              <a:t>   (</a:t>
            </a:r>
            <a:r>
              <a:rPr lang="it-IT" sz="1800" b="1" i="1" dirty="0" smtClean="0">
                <a:solidFill>
                  <a:schemeClr val="bg1"/>
                </a:solidFill>
              </a:rPr>
              <a:t>Gli interventi ammessi a finanziamento devono svolgersi sul territorio regionale, entro il 2022</a:t>
            </a:r>
            <a:r>
              <a:rPr lang="it-IT" sz="1800" i="1" dirty="0" smtClean="0">
                <a:solidFill>
                  <a:schemeClr val="bg1"/>
                </a:solidFill>
              </a:rPr>
              <a:t>)</a:t>
            </a:r>
            <a:endParaRPr lang="it-IT" sz="1800" i="1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6314536"/>
            <a:ext cx="12192000" cy="5434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16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RISORSE ASSEGNATE 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77975"/>
          </a:xfrm>
          <a:solidFill>
            <a:srgbClr val="0033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8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1.560.182,07 </a:t>
            </a:r>
            <a:r>
              <a:rPr lang="it-IT" sz="2800" b="1" dirty="0">
                <a:solidFill>
                  <a:schemeClr val="bg1"/>
                </a:solidFill>
              </a:rPr>
              <a:t>EURO</a:t>
            </a:r>
            <a:r>
              <a:rPr lang="it-IT" sz="2800" b="1" dirty="0" smtClean="0">
                <a:solidFill>
                  <a:schemeClr val="bg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ASSEGNATI A REGIONE LIGURIA</a:t>
            </a:r>
          </a:p>
          <a:p>
            <a:pPr marL="0" indent="0" algn="ctr">
              <a:buNone/>
            </a:pPr>
            <a:endParaRPr lang="it-IT" sz="1800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dirty="0" smtClean="0">
                <a:solidFill>
                  <a:schemeClr val="bg1"/>
                </a:solidFill>
              </a:rPr>
              <a:t>Le </a:t>
            </a:r>
            <a:r>
              <a:rPr lang="it-IT" sz="1800" dirty="0">
                <a:solidFill>
                  <a:schemeClr val="bg1"/>
                </a:solidFill>
              </a:rPr>
              <a:t>risorse assegnate a Regione Liguria saranno ripartite tra due distinte misure: </a:t>
            </a:r>
            <a:endParaRPr lang="it-IT" sz="1800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1.000.000</a:t>
            </a:r>
            <a:r>
              <a:rPr lang="it-IT" sz="1800" dirty="0" smtClean="0">
                <a:solidFill>
                  <a:schemeClr val="bg1"/>
                </a:solidFill>
              </a:rPr>
              <a:t> </a:t>
            </a:r>
            <a:r>
              <a:rPr lang="it-IT" sz="1800" dirty="0">
                <a:solidFill>
                  <a:schemeClr val="bg1"/>
                </a:solidFill>
              </a:rPr>
              <a:t>di euro sarà destinato alla </a:t>
            </a:r>
            <a:r>
              <a:rPr lang="it-IT" sz="1800" b="1" dirty="0">
                <a:solidFill>
                  <a:schemeClr val="bg1"/>
                </a:solidFill>
              </a:rPr>
              <a:t>misura A “Manifestazioni ed eventi estivi”; </a:t>
            </a:r>
            <a:endParaRPr lang="it-IT" sz="1800" b="1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560.182,07 </a:t>
            </a:r>
            <a:r>
              <a:rPr lang="it-IT" sz="1800" dirty="0">
                <a:solidFill>
                  <a:schemeClr val="bg1"/>
                </a:solidFill>
              </a:rPr>
              <a:t>euro saranno destinati alla </a:t>
            </a:r>
            <a:r>
              <a:rPr lang="it-IT" sz="1800" b="1" dirty="0">
                <a:solidFill>
                  <a:schemeClr val="bg1"/>
                </a:solidFill>
              </a:rPr>
              <a:t>misura B “Manifestazioni ed eventi natalizi”. </a:t>
            </a:r>
            <a:endParaRPr lang="it-IT" sz="1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i="1" dirty="0">
                <a:solidFill>
                  <a:schemeClr val="bg1"/>
                </a:solidFill>
              </a:rPr>
              <a:t>L'intervento del Fondo di parte corrente avviene nella forma del contributo diretto in cofinanziamento (pari e non oltre il 50% del costo dell'intervento) ovvero quale quota di partecipazione in iniziative di partenariato pubblico-privato, fino ad un importo massimo di € 50.000,00.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6262777"/>
            <a:ext cx="12192000" cy="5952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821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MODALITA’ DI PARTECIPAZIONE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77975"/>
          </a:xfrm>
          <a:solidFill>
            <a:srgbClr val="0033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solidFill>
                  <a:schemeClr val="bg1"/>
                </a:solidFill>
              </a:rPr>
              <a:t>La domanda deve essere inviata esclusivamente </a:t>
            </a:r>
            <a:r>
              <a:rPr lang="it-IT" sz="1800" dirty="0" smtClean="0">
                <a:solidFill>
                  <a:schemeClr val="bg1"/>
                </a:solidFill>
              </a:rPr>
              <a:t>all'indirizzo </a:t>
            </a:r>
            <a:r>
              <a:rPr lang="it-IT" sz="1800" b="1" dirty="0" smtClean="0">
                <a:solidFill>
                  <a:schemeClr val="bg1"/>
                </a:solidFill>
              </a:rPr>
              <a:t>PEC:</a:t>
            </a:r>
            <a:r>
              <a:rPr lang="it-IT" sz="1800" dirty="0" smtClean="0">
                <a:solidFill>
                  <a:schemeClr val="bg1"/>
                </a:solidFill>
              </a:rPr>
              <a:t> </a:t>
            </a:r>
            <a:r>
              <a:rPr lang="it-IT" sz="1800" b="1" u="sng" dirty="0">
                <a:solidFill>
                  <a:schemeClr val="bg1"/>
                </a:solidFill>
              </a:rPr>
              <a:t>bandofut@cert.regione.liguria.it </a:t>
            </a:r>
          </a:p>
          <a:p>
            <a:pPr marL="0" indent="0">
              <a:buNone/>
            </a:pPr>
            <a:r>
              <a:rPr lang="it-IT" sz="1800" dirty="0" smtClean="0">
                <a:solidFill>
                  <a:schemeClr val="bg1"/>
                </a:solidFill>
              </a:rPr>
              <a:t>indicando </a:t>
            </a:r>
            <a:r>
              <a:rPr lang="it-IT" sz="1800" dirty="0">
                <a:solidFill>
                  <a:schemeClr val="bg1"/>
                </a:solidFill>
              </a:rPr>
              <a:t>nell’oggetto </a:t>
            </a:r>
            <a:r>
              <a:rPr lang="it-IT" sz="1800" b="1" dirty="0">
                <a:solidFill>
                  <a:schemeClr val="bg1"/>
                </a:solidFill>
              </a:rPr>
              <a:t>“F.U.T – Avviso pubblico Eventi e manifestazioni” </a:t>
            </a:r>
            <a:r>
              <a:rPr lang="it-IT" sz="1800" dirty="0">
                <a:solidFill>
                  <a:schemeClr val="bg1"/>
                </a:solidFill>
              </a:rPr>
              <a:t>e specificando a quale misura intende accedere: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i="1" dirty="0" smtClean="0">
                <a:solidFill>
                  <a:schemeClr val="bg1"/>
                </a:solidFill>
              </a:rPr>
              <a:t> </a:t>
            </a:r>
            <a:r>
              <a:rPr lang="it-IT" sz="1800" b="1" dirty="0" smtClean="0">
                <a:solidFill>
                  <a:schemeClr val="bg1"/>
                </a:solidFill>
              </a:rPr>
              <a:t>MISURA </a:t>
            </a:r>
            <a:r>
              <a:rPr lang="it-IT" sz="1800" b="1" dirty="0">
                <a:solidFill>
                  <a:schemeClr val="bg1"/>
                </a:solidFill>
              </a:rPr>
              <a:t>A “Manifestazioni ed eventi estivi”</a:t>
            </a:r>
          </a:p>
          <a:p>
            <a:pPr marL="0" indent="0">
              <a:buNone/>
            </a:pPr>
            <a:r>
              <a:rPr lang="it-IT" sz="1800" dirty="0" smtClean="0">
                <a:solidFill>
                  <a:schemeClr val="bg1"/>
                </a:solidFill>
              </a:rPr>
              <a:t>  ovvero</a:t>
            </a:r>
            <a:endParaRPr lang="it-IT" sz="18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MISURA </a:t>
            </a:r>
            <a:r>
              <a:rPr lang="it-IT" sz="1800" b="1" dirty="0">
                <a:solidFill>
                  <a:schemeClr val="bg1"/>
                </a:solidFill>
              </a:rPr>
              <a:t>B “Manifestazioni ed eventi natalizi”</a:t>
            </a:r>
          </a:p>
          <a:p>
            <a:pPr marL="0" indent="0">
              <a:buNone/>
            </a:pPr>
            <a:r>
              <a:rPr lang="it-IT" sz="1800" i="1" dirty="0" smtClean="0">
                <a:solidFill>
                  <a:schemeClr val="bg1"/>
                </a:solidFill>
              </a:rPr>
              <a:t>(Nel </a:t>
            </a:r>
            <a:r>
              <a:rPr lang="it-IT" sz="1800" i="1" dirty="0">
                <a:solidFill>
                  <a:schemeClr val="bg1"/>
                </a:solidFill>
              </a:rPr>
              <a:t>caso lo stesso soggetto intenda proporre progetti per entrambe le misure, dovrà effettuare due invii separati</a:t>
            </a:r>
            <a:r>
              <a:rPr lang="it-IT" sz="1800" i="1" dirty="0" smtClean="0">
                <a:solidFill>
                  <a:schemeClr val="bg1"/>
                </a:solidFill>
              </a:rPr>
              <a:t>.)</a:t>
            </a:r>
            <a:endParaRPr lang="it-IT" sz="18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i="1" dirty="0">
                <a:solidFill>
                  <a:schemeClr val="bg1"/>
                </a:solidFill>
              </a:rPr>
              <a:t>Il presente Avviso è pubblicato sul sito di Regione Liguria nella apposita sezione “Bandi e Avvisi</a:t>
            </a:r>
            <a:r>
              <a:rPr lang="it-IT" sz="1800" b="1" i="1" dirty="0" smtClean="0">
                <a:solidFill>
                  <a:schemeClr val="bg1"/>
                </a:solidFill>
              </a:rPr>
              <a:t>”</a:t>
            </a:r>
            <a:r>
              <a:rPr lang="it-IT" sz="1800" b="1" i="1" dirty="0">
                <a:solidFill>
                  <a:schemeClr val="bg1"/>
                </a:solidFill>
              </a:rPr>
              <a:t> a partire dal giorno: 11/08/2022 alle ore 10.00.</a:t>
            </a:r>
          </a:p>
          <a:p>
            <a:pPr marL="0" indent="0">
              <a:buNone/>
            </a:pPr>
            <a:r>
              <a:rPr lang="it-IT" sz="1800" b="1" i="1" dirty="0">
                <a:solidFill>
                  <a:schemeClr val="bg1"/>
                </a:solidFill>
              </a:rPr>
              <a:t>Le proposte progettuali dovranno essere presentate entro e non oltre il 31 agosto </a:t>
            </a:r>
            <a:r>
              <a:rPr lang="it-IT" sz="1800" b="1" i="1" dirty="0" smtClean="0">
                <a:solidFill>
                  <a:schemeClr val="bg1"/>
                </a:solidFill>
              </a:rPr>
              <a:t>2022.</a:t>
            </a:r>
            <a:endParaRPr lang="it-IT" sz="1800" b="1" i="1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6262777"/>
            <a:ext cx="12192000" cy="5952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679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5826" y="49487"/>
            <a:ext cx="1282966" cy="1217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tangolo 3"/>
          <p:cNvSpPr/>
          <p:nvPr/>
        </p:nvSpPr>
        <p:spPr>
          <a:xfrm>
            <a:off x="1221048" y="2093374"/>
            <a:ext cx="95762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 smtClean="0">
                <a:solidFill>
                  <a:srgbClr val="0033CC"/>
                </a:solidFill>
                <a:latin typeface="+mj-lt"/>
              </a:rPr>
              <a:t>ASSESSORATO AL TURISMO</a:t>
            </a:r>
            <a:endParaRPr lang="it-IT" sz="4400" b="1" dirty="0">
              <a:solidFill>
                <a:srgbClr val="0033CC"/>
              </a:solidFill>
              <a:latin typeface="+mj-lt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642523" y="3003890"/>
            <a:ext cx="6733309" cy="2739211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bg1"/>
                </a:solidFill>
              </a:rPr>
              <a:t>FONDO UNICO NAZIONALE </a:t>
            </a:r>
          </a:p>
          <a:p>
            <a:pPr algn="ctr"/>
            <a:r>
              <a:rPr lang="it-IT" sz="3600" b="1" dirty="0">
                <a:solidFill>
                  <a:schemeClr val="bg1"/>
                </a:solidFill>
              </a:rPr>
              <a:t>PER IL TURISMO</a:t>
            </a:r>
          </a:p>
          <a:p>
            <a:pPr algn="ctr"/>
            <a:r>
              <a:rPr lang="it-IT" sz="3200" b="1" i="1" dirty="0" smtClean="0">
                <a:solidFill>
                  <a:schemeClr val="bg1"/>
                </a:solidFill>
              </a:rPr>
              <a:t>conto capitale</a:t>
            </a:r>
            <a:endParaRPr lang="it-IT" sz="3200" b="1" i="1" dirty="0">
              <a:solidFill>
                <a:schemeClr val="bg1"/>
              </a:solidFill>
            </a:endParaRPr>
          </a:p>
          <a:p>
            <a:pPr algn="ctr"/>
            <a:endParaRPr lang="it-IT" sz="3600" b="1" dirty="0">
              <a:solidFill>
                <a:schemeClr val="bg1"/>
              </a:solidFill>
            </a:endParaRPr>
          </a:p>
          <a:p>
            <a:pPr algn="ctr"/>
            <a:r>
              <a:rPr lang="it-IT" sz="3200" b="1" dirty="0">
                <a:solidFill>
                  <a:schemeClr val="bg1"/>
                </a:solidFill>
              </a:rPr>
              <a:t>REGIONE </a:t>
            </a:r>
            <a:r>
              <a:rPr lang="it-IT" sz="3200" b="1" dirty="0" smtClean="0">
                <a:solidFill>
                  <a:schemeClr val="bg1"/>
                </a:solidFill>
              </a:rPr>
              <a:t>LIGURIA</a:t>
            </a:r>
            <a:endParaRPr lang="it-IT" sz="3200" b="1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25" y="153635"/>
            <a:ext cx="2169847" cy="1148328"/>
          </a:xfrm>
          <a:prstGeom prst="rect">
            <a:avLst/>
          </a:prstGeom>
        </p:spPr>
      </p:pic>
      <p:sp>
        <p:nvSpPr>
          <p:cNvPr id="3" name="Elaborazione 2"/>
          <p:cNvSpPr/>
          <p:nvPr/>
        </p:nvSpPr>
        <p:spPr>
          <a:xfrm>
            <a:off x="0" y="6280030"/>
            <a:ext cx="12192000" cy="57797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23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rgbClr val="0033CC"/>
                </a:solidFill>
              </a:rPr>
              <a:t>DESTINATARI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it-IT" sz="1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>
                <a:solidFill>
                  <a:schemeClr val="bg1"/>
                </a:solidFill>
              </a:rPr>
              <a:t>  Amministrazioni territoriali (Regioni, enti locali, unioni di comuni, comunità montane); </a:t>
            </a:r>
            <a:endParaRPr lang="it-IT" sz="1800" b="1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>
                <a:solidFill>
                  <a:schemeClr val="bg1"/>
                </a:solidFill>
              </a:rPr>
              <a:t>  gli Enti pubblici;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>
                <a:solidFill>
                  <a:schemeClr val="bg1"/>
                </a:solidFill>
              </a:rPr>
              <a:t>  gli Istituti per la gestione del demanio pubblico;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>
                <a:solidFill>
                  <a:schemeClr val="bg1"/>
                </a:solidFill>
              </a:rPr>
              <a:t>  i concessionari di beni pubblici di interesse turistico;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b="1" dirty="0" smtClean="0">
                <a:solidFill>
                  <a:schemeClr val="bg1"/>
                </a:solidFill>
              </a:rPr>
              <a:t>  Istituti </a:t>
            </a:r>
            <a:r>
              <a:rPr lang="it-IT" sz="1800" b="1" dirty="0">
                <a:solidFill>
                  <a:schemeClr val="bg1"/>
                </a:solidFill>
              </a:rPr>
              <a:t>religiosi ed enti di culto</a:t>
            </a:r>
            <a:r>
              <a:rPr lang="it-IT" sz="18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it-IT" sz="1800" b="1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6280030"/>
            <a:ext cx="12192000" cy="577970"/>
          </a:xfrm>
          <a:prstGeom prst="rect">
            <a:avLst/>
          </a:prstGeom>
          <a:solidFill>
            <a:srgbClr val="FFFF00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61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INTERVENTI AMMESSI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solidFill>
            <a:srgbClr val="0033CC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sz="19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it-IT" sz="1900" b="1" dirty="0" smtClean="0">
                <a:solidFill>
                  <a:schemeClr val="bg1"/>
                </a:solidFill>
              </a:rPr>
              <a:t>interventi infrastrutturali per il "turismo lento" </a:t>
            </a:r>
            <a:r>
              <a:rPr lang="it-IT" sz="1900" dirty="0" smtClean="0">
                <a:solidFill>
                  <a:schemeClr val="bg1"/>
                </a:solidFill>
              </a:rPr>
              <a:t>che consentano la fruibilità di ambienti di grande valore naturalistico e paesaggistico ovvero la riscoperta delle aree interne di borghi ricchi di testimonianze storiche e religiose;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 smtClean="0">
                <a:solidFill>
                  <a:schemeClr val="bg1"/>
                </a:solidFill>
              </a:rPr>
              <a:t>  investimenti immateriali ad alto contenuto tecnologico per migliorare l'informazione turistica </a:t>
            </a:r>
            <a:r>
              <a:rPr lang="it-IT" sz="1900" dirty="0" smtClean="0">
                <a:solidFill>
                  <a:schemeClr val="bg1"/>
                </a:solidFill>
              </a:rPr>
              <a:t>in aree poco conosciute come sviluppo </a:t>
            </a:r>
            <a:r>
              <a:rPr lang="it-IT" sz="1900" dirty="0" err="1" smtClean="0">
                <a:solidFill>
                  <a:schemeClr val="bg1"/>
                </a:solidFill>
              </a:rPr>
              <a:t>hub</a:t>
            </a:r>
            <a:r>
              <a:rPr lang="it-IT" sz="1900" dirty="0" smtClean="0">
                <a:solidFill>
                  <a:schemeClr val="bg1"/>
                </a:solidFill>
              </a:rPr>
              <a:t> digitali o applicazioni software dedicate ai dispositivi di tipo mobile, quali </a:t>
            </a:r>
            <a:r>
              <a:rPr lang="it-IT" sz="1900" dirty="0" err="1" smtClean="0">
                <a:solidFill>
                  <a:schemeClr val="bg1"/>
                </a:solidFill>
              </a:rPr>
              <a:t>smartphone</a:t>
            </a:r>
            <a:r>
              <a:rPr lang="it-IT" sz="1900" dirty="0" smtClean="0">
                <a:solidFill>
                  <a:schemeClr val="bg1"/>
                </a:solidFill>
              </a:rPr>
              <a:t> o </a:t>
            </a:r>
            <a:r>
              <a:rPr lang="it-IT" sz="1900" dirty="0" err="1" smtClean="0">
                <a:solidFill>
                  <a:schemeClr val="bg1"/>
                </a:solidFill>
              </a:rPr>
              <a:t>tablet</a:t>
            </a:r>
            <a:r>
              <a:rPr lang="it-IT" sz="1900" dirty="0" smtClean="0">
                <a:solidFill>
                  <a:schemeClr val="bg1"/>
                </a:solidFill>
              </a:rPr>
              <a:t>, installazione di cartellonistica turistica anche in modalità digitale;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 smtClean="0">
                <a:solidFill>
                  <a:schemeClr val="bg1"/>
                </a:solidFill>
              </a:rPr>
              <a:t>  investimenti per favorire la mobilità dolce </a:t>
            </a:r>
            <a:r>
              <a:rPr lang="it-IT" sz="1900" dirty="0" smtClean="0">
                <a:solidFill>
                  <a:schemeClr val="bg1"/>
                </a:solidFill>
              </a:rPr>
              <a:t>(es. aree attrezzate di ristoro integrate a itinerari naturalistici e paesaggistici, </a:t>
            </a:r>
            <a:r>
              <a:rPr lang="it-IT" sz="1900" dirty="0" err="1" smtClean="0">
                <a:solidFill>
                  <a:schemeClr val="bg1"/>
                </a:solidFill>
              </a:rPr>
              <a:t>ecc</a:t>
            </a:r>
            <a:r>
              <a:rPr lang="it-IT" sz="1900" dirty="0" smtClean="0">
                <a:solidFill>
                  <a:schemeClr val="bg1"/>
                </a:solidFill>
              </a:rPr>
              <a:t>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 smtClean="0">
                <a:solidFill>
                  <a:schemeClr val="bg1"/>
                </a:solidFill>
              </a:rPr>
              <a:t>  recupero di antiche infrastrutture ferroviarie o ferrovie storiche finalizzate al turismo lento;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 smtClean="0">
                <a:solidFill>
                  <a:schemeClr val="bg1"/>
                </a:solidFill>
              </a:rPr>
              <a:t>  progetti per la mobilità elettrica </a:t>
            </a:r>
            <a:r>
              <a:rPr lang="it-IT" sz="1900" dirty="0" smtClean="0">
                <a:solidFill>
                  <a:schemeClr val="bg1"/>
                </a:solidFill>
              </a:rPr>
              <a:t>(es. colonnine di ricarica energetica per il cicloturismo);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1900" b="1" dirty="0" smtClean="0">
                <a:solidFill>
                  <a:schemeClr val="bg1"/>
                </a:solidFill>
              </a:rPr>
              <a:t>  progetti per interventi atti a favorire il turismo all'aria aperta </a:t>
            </a:r>
            <a:r>
              <a:rPr lang="it-IT" sz="1900" dirty="0" smtClean="0">
                <a:solidFill>
                  <a:schemeClr val="bg1"/>
                </a:solidFill>
              </a:rPr>
              <a:t>(es. open air), </a:t>
            </a:r>
            <a:r>
              <a:rPr lang="it-IT" sz="1900" b="1" dirty="0" smtClean="0">
                <a:solidFill>
                  <a:schemeClr val="bg1"/>
                </a:solidFill>
              </a:rPr>
              <a:t>nonché investimenti per il turismo sportivo.</a:t>
            </a:r>
          </a:p>
          <a:p>
            <a:pPr marL="0" indent="0">
              <a:buNone/>
            </a:pPr>
            <a:endParaRPr lang="it-IT" sz="1800" b="1" dirty="0">
              <a:solidFill>
                <a:schemeClr val="bg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6297283"/>
            <a:ext cx="12192000" cy="5607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825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Unione Europea"/>
          <p:cNvSpPr>
            <a:spLocks noChangeAspect="1" noChangeArrowheads="1"/>
          </p:cNvSpPr>
          <p:nvPr/>
        </p:nvSpPr>
        <p:spPr bwMode="auto">
          <a:xfrm>
            <a:off x="479425" y="8175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Connettore diritto 14"/>
          <p:cNvCxnSpPr/>
          <p:nvPr/>
        </p:nvCxnSpPr>
        <p:spPr>
          <a:xfrm flipV="1">
            <a:off x="479425" y="1304925"/>
            <a:ext cx="11274425" cy="476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862" y="68326"/>
            <a:ext cx="1282966" cy="1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35" y="118919"/>
            <a:ext cx="2169847" cy="1148328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097280" y="12296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33CC"/>
                </a:solidFill>
              </a:rPr>
              <a:t>RISORSE ASSEGNATE </a:t>
            </a:r>
            <a: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it-IT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it-IT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77975"/>
          </a:xfrm>
          <a:solidFill>
            <a:srgbClr val="0033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8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1.522.000 </a:t>
            </a:r>
            <a:r>
              <a:rPr lang="it-IT" sz="2800" b="1" dirty="0">
                <a:solidFill>
                  <a:schemeClr val="bg1"/>
                </a:solidFill>
              </a:rPr>
              <a:t>EURO</a:t>
            </a:r>
            <a:r>
              <a:rPr lang="it-IT" sz="2800" b="1" dirty="0" smtClean="0">
                <a:solidFill>
                  <a:schemeClr val="bg1"/>
                </a:solidFill>
              </a:rPr>
              <a:t> (STIMATI)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ASSEGNATI A REGIONE LIGURIA</a:t>
            </a:r>
          </a:p>
          <a:p>
            <a:pPr marL="0" indent="0">
              <a:buNone/>
            </a:pPr>
            <a:endParaRPr lang="it-IT" sz="1800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t-IT" sz="1800" b="1" i="1" dirty="0" smtClean="0">
                <a:solidFill>
                  <a:schemeClr val="bg1"/>
                </a:solidFill>
              </a:rPr>
              <a:t>I progetti selezionati </a:t>
            </a:r>
            <a:r>
              <a:rPr lang="it-IT" sz="1800" i="1" dirty="0">
                <a:solidFill>
                  <a:schemeClr val="bg1"/>
                </a:solidFill>
              </a:rPr>
              <a:t>mediante l’avviso di manifestazione di </a:t>
            </a:r>
            <a:r>
              <a:rPr lang="it-IT" sz="1800" i="1" dirty="0" smtClean="0">
                <a:solidFill>
                  <a:schemeClr val="bg1"/>
                </a:solidFill>
              </a:rPr>
              <a:t>interesse saranno sottoposti all’approvazione definitiva del ministero il quale provvederà </a:t>
            </a:r>
            <a:r>
              <a:rPr lang="it-IT" sz="1800" b="1" i="1" dirty="0">
                <a:solidFill>
                  <a:schemeClr val="bg1"/>
                </a:solidFill>
              </a:rPr>
              <a:t>con successivo decreto ministeriale</a:t>
            </a:r>
            <a:r>
              <a:rPr lang="it-IT" sz="1800" i="1" dirty="0" smtClean="0">
                <a:solidFill>
                  <a:schemeClr val="bg1"/>
                </a:solidFill>
              </a:rPr>
              <a:t> </a:t>
            </a:r>
            <a:r>
              <a:rPr lang="it-IT" sz="1800" b="1" i="1" dirty="0" smtClean="0">
                <a:solidFill>
                  <a:schemeClr val="bg1"/>
                </a:solidFill>
              </a:rPr>
              <a:t>al riparto delle risorse a favore delle Regioni. </a:t>
            </a:r>
          </a:p>
          <a:p>
            <a:pPr marL="0" indent="0">
              <a:buNone/>
            </a:pPr>
            <a:r>
              <a:rPr lang="it-IT" sz="1800" i="1" dirty="0" smtClean="0">
                <a:solidFill>
                  <a:schemeClr val="bg1"/>
                </a:solidFill>
              </a:rPr>
              <a:t>L'intervento </a:t>
            </a:r>
            <a:r>
              <a:rPr lang="it-IT" sz="1800" i="1" dirty="0">
                <a:solidFill>
                  <a:schemeClr val="bg1"/>
                </a:solidFill>
              </a:rPr>
              <a:t>del Fondo di conto capitale avviene nella forma del contributo diretto in </a:t>
            </a:r>
            <a:r>
              <a:rPr lang="it-IT" sz="1800" b="1" i="1" dirty="0">
                <a:solidFill>
                  <a:schemeClr val="bg1"/>
                </a:solidFill>
              </a:rPr>
              <a:t>cofinanziamento (pari e non oltre il 50% del costo dell'intervento)</a:t>
            </a:r>
            <a:r>
              <a:rPr lang="it-IT" sz="1800" i="1" dirty="0">
                <a:solidFill>
                  <a:schemeClr val="bg1"/>
                </a:solidFill>
              </a:rPr>
              <a:t> ovvero quale quota di partecipazione in iniziative di partenariato pubblico-privato, </a:t>
            </a:r>
            <a:r>
              <a:rPr lang="it-IT" sz="1800" b="1" i="1" dirty="0">
                <a:solidFill>
                  <a:schemeClr val="bg1"/>
                </a:solidFill>
              </a:rPr>
              <a:t>fino ad un importo massimo di € 150.000,00</a:t>
            </a:r>
            <a:r>
              <a:rPr lang="it-IT" sz="1800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Elaborazione 2"/>
          <p:cNvSpPr/>
          <p:nvPr/>
        </p:nvSpPr>
        <p:spPr>
          <a:xfrm>
            <a:off x="0" y="6349042"/>
            <a:ext cx="12192000" cy="50895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9401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11744</TotalTime>
  <Words>777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Retrospettivo</vt:lpstr>
      <vt:lpstr>Presentazione standard di PowerPoint</vt:lpstr>
      <vt:lpstr>   DESTINATARI </vt:lpstr>
      <vt:lpstr>INTERVENTI AMMESSI  </vt:lpstr>
      <vt:lpstr>RISORSE ASSEGNATE  </vt:lpstr>
      <vt:lpstr>MODALITA’ DI PARTECIPAZIONE </vt:lpstr>
      <vt:lpstr>Presentazione standard di PowerPoint</vt:lpstr>
      <vt:lpstr>   DESTINATARI </vt:lpstr>
      <vt:lpstr>INTERVENTI AMMESSI  </vt:lpstr>
      <vt:lpstr>RISORSE ASSEGNATE  </vt:lpstr>
      <vt:lpstr>MODALITA’ DI PARTECIPAZIONE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Modello funzionamento GOL</dc:title>
  <dc:creator>alessia gervasi</dc:creator>
  <cp:lastModifiedBy>Borza Giovanna</cp:lastModifiedBy>
  <cp:revision>328</cp:revision>
  <cp:lastPrinted>2022-02-23T08:58:19Z</cp:lastPrinted>
  <dcterms:created xsi:type="dcterms:W3CDTF">2022-01-20T11:22:35Z</dcterms:created>
  <dcterms:modified xsi:type="dcterms:W3CDTF">2022-08-09T13:06:14Z</dcterms:modified>
</cp:coreProperties>
</file>